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5" r:id="rId1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4" Type="http://schemas.openxmlformats.org/officeDocument/2006/relationships/slide" Target="slides/slide3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345863C-46B9-E424-DC9E-D417CE4EB4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1A2C38-312B-455B-A4E6-C2F8B7B317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3" name="Rectangle 7">
            <a:extLst>
              <a:ext uri="{FF2B5EF4-FFF2-40B4-BE49-F238E27FC236}">
                <a16:creationId xmlns:a16="http://schemas.microsoft.com/office/drawing/2014/main" id="{387B4F1C-5780-1494-48A5-4E474A9844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3E00BD-646F-4290-86BA-DA890F0183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4" name="Shape 4">
            <a:extLst>
              <a:ext uri="{FF2B5EF4-FFF2-40B4-BE49-F238E27FC236}">
                <a16:creationId xmlns:a16="http://schemas.microsoft.com/office/drawing/2014/main" id="{7DE343CD-BC9A-8A5E-056F-19551D0F1F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sz="1200">
                <a:solidFill>
                  <a:schemeClr val="tx1"/>
                </a:solidFill>
                <a:latin typeface="Arial" panose="020B0604020202020204" pitchFamily="34" charset="0"/>
              </a:defRPr>
            </a:lvl1pPr>
            <a:lvl2pPr marL="742950" indent="-285750" defTabSz="912813" eaLnBrk="0" hangingPunct="0">
              <a:defRPr sz="1200">
                <a:solidFill>
                  <a:schemeClr val="tx1"/>
                </a:solidFill>
                <a:latin typeface="Arial" panose="020B0604020202020204" pitchFamily="34" charset="0"/>
              </a:defRPr>
            </a:lvl2pPr>
            <a:lvl3pPr marL="1143000" indent="-228600" defTabSz="912813" eaLnBrk="0" hangingPunct="0">
              <a:defRPr sz="1200">
                <a:solidFill>
                  <a:schemeClr val="tx1"/>
                </a:solidFill>
                <a:latin typeface="Arial" panose="020B0604020202020204" pitchFamily="34" charset="0"/>
              </a:defRPr>
            </a:lvl3pPr>
            <a:lvl4pPr marL="1600200" indent="-228600" defTabSz="912813" eaLnBrk="0" hangingPunct="0">
              <a:defRPr sz="1200">
                <a:solidFill>
                  <a:schemeClr val="tx1"/>
                </a:solidFill>
                <a:latin typeface="Arial" panose="020B0604020202020204" pitchFamily="34" charset="0"/>
              </a:defRPr>
            </a:lvl4pPr>
            <a:lvl5pPr marL="2057400" indent="-228600" defTabSz="912813" eaLnBrk="0" hangingPunct="0">
              <a:defRPr sz="12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12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12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12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631F458-7335-460C-BD65-88B3ECE4A9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5" name="Rectangle 24577">
            <a:extLst>
              <a:ext uri="{FF2B5EF4-FFF2-40B4-BE49-F238E27FC236}">
                <a16:creationId xmlns:a16="http://schemas.microsoft.com/office/drawing/2014/main" id="{2550704E-F93D-A86B-A2A6-C4B70A02784A}"/>
              </a:ext>
            </a:extLst>
          </p:cNvPr>
          <p:cNvSpPr>
            <a:spLocks noRot="1" noChangeArrowheads="1" noTextEdit="1"/>
          </p:cNvSpPr>
          <p:nvPr>
            <p:ph type="sldImg"/>
          </p:nvPr>
        </p:nvSpPr>
        <p:spPr>
          <a:xfrm>
            <a:off x="1143000" y="687388"/>
            <a:ext cx="4572000" cy="3429000"/>
          </a:xfrm>
          <a:noFill/>
          <a:ln cap="flat" algn="ctr">
            <a:headEnd type="none" w="med" len="med"/>
            <a:tailEnd type="none" w="med" len="med"/>
          </a:ln>
        </p:spPr>
      </p:sp>
      <p:sp>
        <p:nvSpPr>
          <p:cNvPr id="30726" name="Rectangle 24578">
            <a:extLst>
              <a:ext uri="{FF2B5EF4-FFF2-40B4-BE49-F238E27FC236}">
                <a16:creationId xmlns:a16="http://schemas.microsoft.com/office/drawing/2014/main" id="{5B16292F-710A-61BA-FE68-2C439D846A48}"/>
              </a:ext>
            </a:extLst>
          </p:cNvPr>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r>
              <a:rPr lang="en-US" altLang="zh-CN">
                <a:latin typeface="Arial" panose="020B0604020202020204" pitchFamily="34" charset="0"/>
              </a:rPr>
              <a:t>NPROVS runs every day</a:t>
            </a:r>
          </a:p>
          <a:p>
            <a:pPr eaLnBrk="1" hangingPunct="1"/>
            <a:r>
              <a:rPr lang="en-US" altLang="zh-CN">
                <a:latin typeface="Arial" panose="020B0604020202020204" pitchFamily="34" charset="0"/>
              </a:rPr>
              <a:t>Latest achievement is the inclusion of COSMIC (NCAR) product suite</a:t>
            </a:r>
          </a:p>
          <a:p>
            <a:pPr eaLnBrk="1" hangingPunct="1"/>
            <a:r>
              <a:rPr lang="en-US" altLang="zh-CN">
                <a:latin typeface="Arial" panose="020B0604020202020204" pitchFamily="34" charset="0"/>
              </a:rPr>
              <a:t>Plan is to designate COSMIC as ground truth, incorporate respective center products (including guess) and maybe derive a product of our own that is NWP independent, </a:t>
            </a:r>
          </a:p>
          <a:p>
            <a:pPr eaLnBrk="1" hangingPunct="1"/>
            <a:r>
              <a:rPr lang="en-US" altLang="zh-CN">
                <a:latin typeface="Arial" panose="020B0604020202020204" pitchFamily="34" charset="0"/>
              </a:rPr>
              <a:t>EDGE includes tropopause validation option,  but currently not exercised </a:t>
            </a:r>
          </a:p>
          <a:p>
            <a:pPr eaLnBrk="1" hangingPunct="1"/>
            <a:r>
              <a:rPr lang="en-US" altLang="zh-CN">
                <a:latin typeface="Arial" panose="020B0604020202020204" pitchFamily="34" charset="0"/>
              </a:rPr>
              <a:t>We also plan back processing for past COSMIC and CHAMP eras (I’m sure Ben can significantly reduce our work effort in this area … )</a:t>
            </a:r>
          </a:p>
          <a:p>
            <a:pPr eaLnBrk="1" hangingPunct="1"/>
            <a:r>
              <a:rPr lang="en-US" altLang="zh-CN">
                <a:latin typeface="Arial" panose="020B0604020202020204" pitchFamily="34" charset="0"/>
              </a:rPr>
              <a:t>What about MetOp GRAS?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14.xml"/><Relationship Id="rId3" Type="http://schemas.openxmlformats.org/officeDocument/2006/relationships/image" Target="../media/image195.jpe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199.png"/></Relationships>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4">
            <a:extLst>
              <a:ext uri="{FF2B5EF4-FFF2-40B4-BE49-F238E27FC236}">
                <a16:creationId xmlns:a16="http://schemas.microsoft.com/office/drawing/2014/main" id="{BB54D85B-2C97-102C-25DE-D884F90C76DC}"/>
              </a:ext>
            </a:extLst>
          </p:cNvPr>
          <p:cNvSpPr>
            <a:spLocks noChangeShapeType="1"/>
          </p:cNvSpPr>
          <p:nvPr/>
        </p:nvSpPr>
        <p:spPr bwMode="auto">
          <a:xfrm>
            <a:off x="6324600" y="2133600"/>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3" name="Picture 5">
            <a:extLst>
              <a:ext uri="{FF2B5EF4-FFF2-40B4-BE49-F238E27FC236}">
                <a16:creationId xmlns:a16="http://schemas.microsoft.com/office/drawing/2014/main" id="{2A84948E-19A1-FF32-9F99-96239A53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3" y="4114800"/>
            <a:ext cx="36528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6">
            <a:extLst>
              <a:ext uri="{FF2B5EF4-FFF2-40B4-BE49-F238E27FC236}">
                <a16:creationId xmlns:a16="http://schemas.microsoft.com/office/drawing/2014/main" id="{E80DA669-E2CF-D738-5598-6E12165E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419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Line 11">
            <a:extLst>
              <a:ext uri="{FF2B5EF4-FFF2-40B4-BE49-F238E27FC236}">
                <a16:creationId xmlns:a16="http://schemas.microsoft.com/office/drawing/2014/main" id="{2FC4123C-A262-78B3-B381-A06D7D14EA66}"/>
              </a:ext>
            </a:extLst>
          </p:cNvPr>
          <p:cNvSpPr>
            <a:spLocks noChangeShapeType="1"/>
          </p:cNvSpPr>
          <p:nvPr/>
        </p:nvSpPr>
        <p:spPr bwMode="auto">
          <a:xfrm>
            <a:off x="1752600" y="1828800"/>
            <a:ext cx="533400" cy="1143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6" name="Line 12">
            <a:extLst>
              <a:ext uri="{FF2B5EF4-FFF2-40B4-BE49-F238E27FC236}">
                <a16:creationId xmlns:a16="http://schemas.microsoft.com/office/drawing/2014/main" id="{5E538FEB-B1B4-DFF7-F7E6-8F6517DF7C42}"/>
              </a:ext>
            </a:extLst>
          </p:cNvPr>
          <p:cNvSpPr>
            <a:spLocks noChangeShapeType="1"/>
          </p:cNvSpPr>
          <p:nvPr/>
        </p:nvSpPr>
        <p:spPr bwMode="auto">
          <a:xfrm>
            <a:off x="1981200" y="1828800"/>
            <a:ext cx="3200400" cy="2438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7" name="Picture 13">
            <a:extLst>
              <a:ext uri="{FF2B5EF4-FFF2-40B4-BE49-F238E27FC236}">
                <a16:creationId xmlns:a16="http://schemas.microsoft.com/office/drawing/2014/main" id="{2AFEDE90-201C-E2CB-835A-9AB5489C8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6420">
            <a:off x="247650" y="4481513"/>
            <a:ext cx="2351088"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4">
            <a:extLst>
              <a:ext uri="{FF2B5EF4-FFF2-40B4-BE49-F238E27FC236}">
                <a16:creationId xmlns:a16="http://schemas.microsoft.com/office/drawing/2014/main" id="{070F234A-29BB-5A88-A707-C45792605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69595">
            <a:off x="2771775" y="4246563"/>
            <a:ext cx="22447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Line 15">
            <a:extLst>
              <a:ext uri="{FF2B5EF4-FFF2-40B4-BE49-F238E27FC236}">
                <a16:creationId xmlns:a16="http://schemas.microsoft.com/office/drawing/2014/main" id="{B5715790-3265-6188-FC8B-F3235E9BF2D0}"/>
              </a:ext>
            </a:extLst>
          </p:cNvPr>
          <p:cNvSpPr>
            <a:spLocks noChangeShapeType="1"/>
          </p:cNvSpPr>
          <p:nvPr/>
        </p:nvSpPr>
        <p:spPr bwMode="auto">
          <a:xfrm flipH="1">
            <a:off x="1143000" y="1828800"/>
            <a:ext cx="457200" cy="2743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0" name="Line 16">
            <a:extLst>
              <a:ext uri="{FF2B5EF4-FFF2-40B4-BE49-F238E27FC236}">
                <a16:creationId xmlns:a16="http://schemas.microsoft.com/office/drawing/2014/main" id="{618B1466-DFE3-3761-D5D1-F6CD493CEC4E}"/>
              </a:ext>
            </a:extLst>
          </p:cNvPr>
          <p:cNvSpPr>
            <a:spLocks noChangeShapeType="1"/>
          </p:cNvSpPr>
          <p:nvPr/>
        </p:nvSpPr>
        <p:spPr bwMode="auto">
          <a:xfrm flipV="1">
            <a:off x="1066800" y="5334000"/>
            <a:ext cx="24384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1" name="Text Box 21">
            <a:extLst>
              <a:ext uri="{FF2B5EF4-FFF2-40B4-BE49-F238E27FC236}">
                <a16:creationId xmlns:a16="http://schemas.microsoft.com/office/drawing/2014/main" id="{B0993680-F504-AF27-C5CC-6C9987C184AE}"/>
              </a:ext>
            </a:extLst>
          </p:cNvPr>
          <p:cNvSpPr txBox="1">
            <a:spLocks noChangeArrowheads="1"/>
          </p:cNvSpPr>
          <p:nvPr/>
        </p:nvSpPr>
        <p:spPr bwMode="auto">
          <a:xfrm>
            <a:off x="2330450" y="39036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PDISP</a:t>
            </a:r>
          </a:p>
        </p:txBody>
      </p:sp>
      <p:sp>
        <p:nvSpPr>
          <p:cNvPr id="5132" name="Text Box 22">
            <a:extLst>
              <a:ext uri="{FF2B5EF4-FFF2-40B4-BE49-F238E27FC236}">
                <a16:creationId xmlns:a16="http://schemas.microsoft.com/office/drawing/2014/main" id="{008E3B78-13A9-1A0F-245F-160872701D07}"/>
              </a:ext>
            </a:extLst>
          </p:cNvPr>
          <p:cNvSpPr txBox="1">
            <a:spLocks noChangeArrowheads="1"/>
          </p:cNvSpPr>
          <p:nvPr/>
        </p:nvSpPr>
        <p:spPr bwMode="auto">
          <a:xfrm>
            <a:off x="6172200" y="4595813"/>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ODS</a:t>
            </a:r>
          </a:p>
        </p:txBody>
      </p:sp>
      <p:sp>
        <p:nvSpPr>
          <p:cNvPr id="5133" name="Rectangle 24">
            <a:extLst>
              <a:ext uri="{FF2B5EF4-FFF2-40B4-BE49-F238E27FC236}">
                <a16:creationId xmlns:a16="http://schemas.microsoft.com/office/drawing/2014/main" id="{D71F77F7-C047-2ECF-B0A1-2C7F542A78CD}"/>
              </a:ext>
            </a:extLst>
          </p:cNvPr>
          <p:cNvSpPr>
            <a:spLocks noChangeArrowheads="1"/>
          </p:cNvSpPr>
          <p:nvPr/>
        </p:nvSpPr>
        <p:spPr bwMode="auto">
          <a:xfrm>
            <a:off x="1474788" y="517525"/>
            <a:ext cx="6391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NPROVS- Environmental Data Graphical Evaluation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(EDGE) Analytical Interface</a:t>
            </a:r>
          </a:p>
        </p:txBody>
      </p:sp>
      <p:sp>
        <p:nvSpPr>
          <p:cNvPr id="5134" name="Line 25">
            <a:extLst>
              <a:ext uri="{FF2B5EF4-FFF2-40B4-BE49-F238E27FC236}">
                <a16:creationId xmlns:a16="http://schemas.microsoft.com/office/drawing/2014/main" id="{9401624D-F35C-A571-6105-4B9649453937}"/>
              </a:ext>
            </a:extLst>
          </p:cNvPr>
          <p:cNvSpPr>
            <a:spLocks noChangeShapeType="1"/>
          </p:cNvSpPr>
          <p:nvPr/>
        </p:nvSpPr>
        <p:spPr bwMode="auto">
          <a:xfrm flipV="1">
            <a:off x="1981200" y="3657600"/>
            <a:ext cx="196836" cy="59051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5" name="Line 26">
            <a:extLst>
              <a:ext uri="{FF2B5EF4-FFF2-40B4-BE49-F238E27FC236}">
                <a16:creationId xmlns:a16="http://schemas.microsoft.com/office/drawing/2014/main" id="{F904127B-D6F9-8210-BB9E-EB1C935DD3DC}"/>
              </a:ext>
            </a:extLst>
          </p:cNvPr>
          <p:cNvSpPr>
            <a:spLocks noChangeShapeType="1"/>
          </p:cNvSpPr>
          <p:nvPr/>
        </p:nvSpPr>
        <p:spPr bwMode="auto">
          <a:xfrm flipH="1" flipV="1">
            <a:off x="3276600" y="3581400"/>
            <a:ext cx="914400" cy="914400"/>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36" name="Picture 29">
            <a:extLst>
              <a:ext uri="{FF2B5EF4-FFF2-40B4-BE49-F238E27FC236}">
                <a16:creationId xmlns:a16="http://schemas.microsoft.com/office/drawing/2014/main" id="{AC652A62-8D28-D584-7D4D-7C0C41732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38263"/>
            <a:ext cx="40386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Rectangle 30">
            <a:extLst>
              <a:ext uri="{FF2B5EF4-FFF2-40B4-BE49-F238E27FC236}">
                <a16:creationId xmlns:a16="http://schemas.microsoft.com/office/drawing/2014/main" id="{045FA3BA-B080-3695-26A3-9EF90C38D80C}"/>
              </a:ext>
            </a:extLst>
          </p:cNvPr>
          <p:cNvSpPr>
            <a:spLocks noChangeArrowheads="1"/>
          </p:cNvSpPr>
          <p:nvPr/>
        </p:nvSpPr>
        <p:spPr bwMode="auto">
          <a:xfrm>
            <a:off x="5715000" y="1447800"/>
            <a:ext cx="304800" cy="1828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8" name="Rectangle 31">
            <a:extLst>
              <a:ext uri="{FF2B5EF4-FFF2-40B4-BE49-F238E27FC236}">
                <a16:creationId xmlns:a16="http://schemas.microsoft.com/office/drawing/2014/main" id="{EE1613FC-7C15-2E05-4BA4-AD4A1CE85D4B}"/>
              </a:ext>
            </a:extLst>
          </p:cNvPr>
          <p:cNvSpPr>
            <a:spLocks noChangeArrowheads="1"/>
          </p:cNvSpPr>
          <p:nvPr/>
        </p:nvSpPr>
        <p:spPr bwMode="auto">
          <a:xfrm>
            <a:off x="1371600" y="1524000"/>
            <a:ext cx="609600" cy="304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3300"/>
              </a:solidFill>
              <a:effectLst/>
              <a:uLnTx/>
              <a:uFillTx/>
              <a:latin typeface="Arial" panose="020B0604020202020204" pitchFamily="34" charset="0"/>
              <a:ea typeface="+mn-ea"/>
              <a:cs typeface="+mn-cs"/>
            </a:endParaRPr>
          </a:p>
        </p:txBody>
      </p:sp>
      <p:sp>
        <p:nvSpPr>
          <p:cNvPr id="5139" name="Line 32">
            <a:extLst>
              <a:ext uri="{FF2B5EF4-FFF2-40B4-BE49-F238E27FC236}">
                <a16:creationId xmlns:a16="http://schemas.microsoft.com/office/drawing/2014/main" id="{7324E9E4-6668-3E47-27C4-D546B5DCC808}"/>
              </a:ext>
            </a:extLst>
          </p:cNvPr>
          <p:cNvSpPr>
            <a:spLocks noChangeShapeType="1"/>
          </p:cNvSpPr>
          <p:nvPr/>
        </p:nvSpPr>
        <p:spPr bwMode="auto">
          <a:xfrm flipH="1">
            <a:off x="3657600" y="1828800"/>
            <a:ext cx="1524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40" name="Text Box 33">
            <a:extLst>
              <a:ext uri="{FF2B5EF4-FFF2-40B4-BE49-F238E27FC236}">
                <a16:creationId xmlns:a16="http://schemas.microsoft.com/office/drawing/2014/main" id="{A77CAD44-B5EB-114E-85EE-B17EEFA721FC}"/>
              </a:ext>
            </a:extLst>
          </p:cNvPr>
          <p:cNvSpPr txBox="1">
            <a:spLocks noChangeArrowheads="1"/>
          </p:cNvSpPr>
          <p:nvPr/>
        </p:nvSpPr>
        <p:spPr bwMode="auto">
          <a:xfrm>
            <a:off x="7070725" y="1868488"/>
            <a:ext cx="127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NARCS</a:t>
            </a:r>
          </a:p>
        </p:txBody>
      </p:sp>
    </p:spTree>
  </p:cSld>
  <p:clrMapOvr>
    <a:masterClrMapping/>
  </p:clrMapOvr>
  <p:transition advTm="25000"/>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